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1" r:id="rId1"/>
  </p:sldMasterIdLst>
  <p:notesMasterIdLst>
    <p:notesMasterId r:id="rId3"/>
  </p:notesMasterIdLst>
  <p:sldIdLst>
    <p:sldId id="307" r:id="rId2"/>
  </p:sldIdLst>
  <p:sldSz cx="7772400" cy="10058400"/>
  <p:notesSz cx="6858000" cy="9144000"/>
  <p:embeddedFontLst>
    <p:embeddedFont>
      <p:font typeface="Avenir Next Condensed" panose="020B0506020202020204" pitchFamily="34" charset="0"/>
      <p:regular r:id="rId4"/>
      <p:bold r:id="rId5"/>
      <p:italic r:id="rId6"/>
      <p:boldItalic r:id="rId7"/>
    </p:embeddedFont>
    <p:embeddedFont>
      <p:font typeface="Bernard MT Condensed" panose="02050806060905020404" pitchFamily="18" charset="77"/>
      <p:regular r:id="rId8"/>
    </p:embeddedFont>
    <p:embeddedFont>
      <p:font typeface="Century Gothic" panose="020B0502020202020204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CDBB"/>
    <a:srgbClr val="B79C33"/>
    <a:srgbClr val="EB7D7F"/>
    <a:srgbClr val="F47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9D91C06-4BFC-4DBA-AA67-5FCD455D17BA}">
  <a:tblStyle styleId="{09D91C06-4BFC-4DBA-AA67-5FCD455D17BA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DFD"/>
          </a:solidFill>
        </a:fill>
      </a:tcStyle>
    </a:wholeTbl>
    <a:band1H>
      <a:tcTxStyle/>
      <a:tcStyle>
        <a:tcBdr/>
        <a:fill>
          <a:solidFill>
            <a:srgbClr val="CDD8FB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8FB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854"/>
    <p:restoredTop sz="94643"/>
  </p:normalViewPr>
  <p:slideViewPr>
    <p:cSldViewPr snapToGrid="0">
      <p:cViewPr varScale="1">
        <p:scale>
          <a:sx n="71" d="100"/>
          <a:sy n="71" d="100"/>
        </p:scale>
        <p:origin x="4000" y="19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SLIDES_API2029075019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SLIDES_API2029075019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E612AD-D6D8-2AD9-C492-23BFBD574B5F}"/>
              </a:ext>
            </a:extLst>
          </p:cNvPr>
          <p:cNvSpPr txBox="1"/>
          <p:nvPr/>
        </p:nvSpPr>
        <p:spPr>
          <a:xfrm>
            <a:off x="3052438" y="518962"/>
            <a:ext cx="67962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pc="-300" dirty="0">
                <a:ln>
                  <a:solidFill>
                    <a:sysClr val="windowText" lastClr="000000"/>
                  </a:solidFill>
                </a:ln>
                <a:solidFill>
                  <a:srgbClr val="B79C33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M</a:t>
            </a:r>
            <a:r>
              <a:rPr lang="en-US" sz="4800" b="1" spc="-300" dirty="0">
                <a:ln>
                  <a:solidFill>
                    <a:sysClr val="windowText" lastClr="000000"/>
                  </a:solidFill>
                </a:ln>
                <a:solidFill>
                  <a:srgbClr val="F2CDBB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R</a:t>
            </a:r>
            <a:r>
              <a:rPr lang="en-US" sz="4800" b="1" spc="-300" dirty="0">
                <a:ln>
                  <a:solidFill>
                    <a:sysClr val="windowText" lastClr="000000"/>
                  </a:solidFill>
                </a:ln>
                <a:solidFill>
                  <a:srgbClr val="F5D146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S. </a:t>
            </a:r>
            <a:r>
              <a:rPr lang="en-US" sz="4800" b="1" spc="-300" dirty="0">
                <a:ln>
                  <a:solidFill>
                    <a:sysClr val="windowText" lastClr="000000"/>
                  </a:solidFill>
                </a:ln>
                <a:solidFill>
                  <a:srgbClr val="F47E3C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P</a:t>
            </a:r>
            <a:r>
              <a:rPr lang="en-US" sz="4800" b="1" spc="-300" dirty="0">
                <a:ln>
                  <a:solidFill>
                    <a:sysClr val="windowText" lastClr="000000"/>
                  </a:solidFill>
                </a:ln>
                <a:solidFill>
                  <a:srgbClr val="EB7D7F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E</a:t>
            </a:r>
            <a:r>
              <a:rPr lang="en-US" sz="4800" b="1" spc="-300" dirty="0">
                <a:ln>
                  <a:solidFill>
                    <a:sysClr val="windowText" lastClr="000000"/>
                  </a:solidFill>
                </a:ln>
                <a:solidFill>
                  <a:srgbClr val="B79C33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A</a:t>
            </a:r>
            <a:r>
              <a:rPr lang="en-US" sz="4800" b="1" spc="-300" dirty="0">
                <a:ln>
                  <a:solidFill>
                    <a:sysClr val="windowText" lastClr="000000"/>
                  </a:solidFill>
                </a:ln>
                <a:solidFill>
                  <a:srgbClr val="F2CDBB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C</a:t>
            </a:r>
            <a:r>
              <a:rPr lang="en-US" sz="4800" b="1" spc="-300" dirty="0">
                <a:ln>
                  <a:solidFill>
                    <a:sysClr val="windowText" lastClr="000000"/>
                  </a:solidFill>
                </a:ln>
                <a:solidFill>
                  <a:srgbClr val="F47E3C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O</a:t>
            </a:r>
            <a:r>
              <a:rPr lang="en-US" sz="4800" b="1" spc="-300" dirty="0">
                <a:ln>
                  <a:solidFill>
                    <a:sysClr val="windowText" lastClr="000000"/>
                  </a:solidFill>
                </a:ln>
                <a:solidFill>
                  <a:srgbClr val="EB7D7F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C</a:t>
            </a:r>
            <a:r>
              <a:rPr lang="en-US" sz="4800" b="1" spc="-300" dirty="0">
                <a:ln>
                  <a:solidFill>
                    <a:sysClr val="windowText" lastClr="000000"/>
                  </a:solidFill>
                </a:ln>
                <a:solidFill>
                  <a:srgbClr val="B79C33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K</a:t>
            </a:r>
            <a:r>
              <a:rPr lang="en-US" sz="4800" b="1" spc="-300" dirty="0">
                <a:ln>
                  <a:solidFill>
                    <a:sysClr val="windowText" lastClr="000000"/>
                  </a:solidFill>
                </a:ln>
                <a:solidFill>
                  <a:srgbClr val="F2CDBB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’</a:t>
            </a:r>
            <a:r>
              <a:rPr lang="en-US" sz="4800" b="1" spc="-300" dirty="0">
                <a:ln>
                  <a:solidFill>
                    <a:sysClr val="windowText" lastClr="000000"/>
                  </a:solidFill>
                </a:ln>
                <a:solidFill>
                  <a:srgbClr val="F5D146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S</a:t>
            </a:r>
            <a:endParaRPr lang="en-US" sz="4800" b="1" spc="-300" dirty="0">
              <a:ln>
                <a:solidFill>
                  <a:sysClr val="windowText" lastClr="000000"/>
                </a:solidFill>
              </a:ln>
              <a:solidFill>
                <a:srgbClr val="F5D146"/>
              </a:solidFill>
              <a:effectLst>
                <a:glow rad="101600">
                  <a:prstClr val="white"/>
                </a:glow>
              </a:effectLst>
              <a:latin typeface="Century Gothic" panose="020B0502020202020204" pitchFamily="34" charset="0"/>
              <a:ea typeface="KAWonderful" panose="02000603000000000000" pitchFamily="2" charset="0"/>
              <a:cs typeface="KG Red Hands" charset="0"/>
            </a:endParaRPr>
          </a:p>
          <a:p>
            <a:pPr lvl="0"/>
            <a:endParaRPr lang="en-US" sz="6000" b="1" spc="-300" dirty="0">
              <a:ln>
                <a:solidFill>
                  <a:sysClr val="windowText" lastClr="000000"/>
                </a:solidFill>
              </a:ln>
              <a:solidFill>
                <a:srgbClr val="F5D146"/>
              </a:solidFill>
              <a:effectLst>
                <a:glow rad="101600">
                  <a:prstClr val="white"/>
                </a:glow>
              </a:effectLst>
              <a:latin typeface="Century Gothic" panose="020B0502020202020204" pitchFamily="34" charset="0"/>
              <a:ea typeface="KAWonderful" panose="02000603000000000000" pitchFamily="2" charset="0"/>
              <a:cs typeface="KG Red Hands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668670-0866-D819-C115-236BD8E2BCC2}"/>
              </a:ext>
            </a:extLst>
          </p:cNvPr>
          <p:cNvSpPr txBox="1"/>
          <p:nvPr/>
        </p:nvSpPr>
        <p:spPr>
          <a:xfrm>
            <a:off x="2360051" y="2059298"/>
            <a:ext cx="5775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AGFriNally" charset="0"/>
                <a:cs typeface="AGFriNally" charset="0"/>
              </a:rPr>
              <a:t>WEEK OF:  February  26- March 1, 2024</a:t>
            </a:r>
            <a:endParaRPr lang="en-US" sz="2800" dirty="0">
              <a:latin typeface="Century Gothic" panose="020B0502020202020204" pitchFamily="34" charset="0"/>
              <a:ea typeface="AGFriNally" charset="0"/>
              <a:cs typeface="AGFriNally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115500-2D14-59C0-33C1-DE44CEAE94E8}"/>
              </a:ext>
            </a:extLst>
          </p:cNvPr>
          <p:cNvSpPr txBox="1"/>
          <p:nvPr/>
        </p:nvSpPr>
        <p:spPr>
          <a:xfrm>
            <a:off x="783469" y="2396866"/>
            <a:ext cx="2695158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Weekly Skills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AEE345-2D82-6C04-961C-43783537B19C}"/>
              </a:ext>
            </a:extLst>
          </p:cNvPr>
          <p:cNvSpPr txBox="1"/>
          <p:nvPr/>
        </p:nvSpPr>
        <p:spPr>
          <a:xfrm>
            <a:off x="4577381" y="2365742"/>
            <a:ext cx="3031986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Coming up @ NSE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1243EE-D2C4-4E8B-E9A6-2AA7EBEB3AC4}"/>
              </a:ext>
            </a:extLst>
          </p:cNvPr>
          <p:cNvSpPr/>
          <p:nvPr/>
        </p:nvSpPr>
        <p:spPr>
          <a:xfrm>
            <a:off x="337897" y="4142227"/>
            <a:ext cx="3689175" cy="369333"/>
          </a:xfrm>
          <a:prstGeom prst="rect">
            <a:avLst/>
          </a:prstGeom>
          <a:solidFill>
            <a:srgbClr val="F2C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D4B85E-C735-95F0-9E5A-D8FD7B69A65C}"/>
              </a:ext>
            </a:extLst>
          </p:cNvPr>
          <p:cNvSpPr txBox="1"/>
          <p:nvPr/>
        </p:nvSpPr>
        <p:spPr>
          <a:xfrm>
            <a:off x="337896" y="4142455"/>
            <a:ext cx="3689175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  PHONICS Skill OF THE WEEK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73C444-617D-E3F8-4AF8-0C9FEDE19EC5}"/>
              </a:ext>
            </a:extLst>
          </p:cNvPr>
          <p:cNvSpPr/>
          <p:nvPr/>
        </p:nvSpPr>
        <p:spPr>
          <a:xfrm>
            <a:off x="4130840" y="5067414"/>
            <a:ext cx="3310549" cy="369333"/>
          </a:xfrm>
          <a:prstGeom prst="rect">
            <a:avLst/>
          </a:prstGeom>
          <a:solidFill>
            <a:srgbClr val="F2C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BCA174-AB5B-275C-3CA9-24F0E89DFCFA}"/>
              </a:ext>
            </a:extLst>
          </p:cNvPr>
          <p:cNvSpPr txBox="1"/>
          <p:nvPr/>
        </p:nvSpPr>
        <p:spPr>
          <a:xfrm>
            <a:off x="3921538" y="5078959"/>
            <a:ext cx="3602333" cy="36933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VOCABULARY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ooper Black"/>
              <a:cs typeface="Arial"/>
              <a:sym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0B2E84-516A-D0E3-90DC-2160712C8078}"/>
              </a:ext>
            </a:extLst>
          </p:cNvPr>
          <p:cNvSpPr txBox="1"/>
          <p:nvPr/>
        </p:nvSpPr>
        <p:spPr>
          <a:xfrm>
            <a:off x="337897" y="4652418"/>
            <a:ext cx="3689174" cy="2785378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cap="none" spc="0" normalizeH="0" baseline="0" noProof="0" dirty="0">
              <a:ln>
                <a:noFill/>
              </a:ln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cap="none" spc="0" normalizeH="0" baseline="0" noProof="0" dirty="0">
              <a:ln>
                <a:noFill/>
              </a:ln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cap="none" spc="0" normalizeH="0" baseline="0" noProof="0" dirty="0">
              <a:ln>
                <a:noFill/>
              </a:ln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373215-AA3C-6F3F-6787-859B59228A0F}"/>
              </a:ext>
            </a:extLst>
          </p:cNvPr>
          <p:cNvSpPr txBox="1"/>
          <p:nvPr/>
        </p:nvSpPr>
        <p:spPr>
          <a:xfrm>
            <a:off x="4154199" y="5522982"/>
            <a:ext cx="3310549" cy="3139321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ernard MT Condensed" panose="02050806060905020404" pitchFamily="18" charset="77"/>
                <a:cs typeface="Phosphate Inline" panose="02000506050000020004" pitchFamily="2" charset="77"/>
              </a:rPr>
              <a:t>**vocab test will be 3/8**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Bernard MT Condensed" panose="02050806060905020404" pitchFamily="18" charset="77"/>
              <a:cs typeface="Phosphate Inline" panose="02000506050000020004" pitchFamily="2" charset="77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1.) </a:t>
            </a:r>
            <a:r>
              <a:rPr kumimoji="0" lang="en-US" b="1" i="0" u="sng" strike="noStrike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cs typeface="Phosphate Inline" panose="02000506050000020004" pitchFamily="2" charset="77"/>
              </a:rPr>
              <a:t>solved</a:t>
            </a:r>
            <a:r>
              <a:rPr lang="en-US" sz="1400" u="sng" kern="0" dirty="0"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 </a:t>
            </a:r>
            <a:r>
              <a:rPr lang="en-US" u="sng" kern="0" dirty="0">
                <a:latin typeface="Century Gothic" panose="020B0502020202020204" pitchFamily="34" charset="0"/>
                <a:cs typeface="Times New Roman" panose="02020603050405020304" pitchFamily="18" charset="0"/>
                <a:sym typeface="Arial"/>
              </a:rPr>
              <a:t>–</a:t>
            </a:r>
            <a:r>
              <a:rPr lang="en-US" kern="0" dirty="0">
                <a:latin typeface="Century Gothic" panose="020B0502020202020204" pitchFamily="34" charset="0"/>
                <a:cs typeface="Times New Roman" panose="02020603050405020304" pitchFamily="18" charset="0"/>
                <a:sym typeface="Arial"/>
              </a:rPr>
              <a:t>how a problem is worked out</a:t>
            </a:r>
            <a:endParaRPr lang="en-US" sz="1400" dirty="0">
              <a:effectLst/>
              <a:latin typeface="Century Gothic" panose="020B0502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800" kern="0" dirty="0">
              <a:effectLst/>
              <a:latin typeface="Century Gothic" panose="020B0502020202020204" pitchFamily="34" charset="0"/>
              <a:cs typeface="Phosphate Inline" panose="02000506050000020004" pitchFamily="2" charset="77"/>
              <a:sym typeface="Aria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400" kern="0" dirty="0"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2.) </a:t>
            </a:r>
            <a:r>
              <a:rPr lang="en-US" sz="1400" b="1" u="sng" kern="0" dirty="0"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point of view-</a:t>
            </a:r>
            <a:r>
              <a:rPr lang="en-US" sz="1400" kern="0" dirty="0"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 </a:t>
            </a:r>
            <a:r>
              <a:rPr lang="en-US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a character thinks or feels about other story characters or events</a:t>
            </a:r>
            <a:endParaRPr lang="en-US" sz="800" kern="0" dirty="0">
              <a:latin typeface="Century Gothic" panose="020B0502020202020204" pitchFamily="34" charset="0"/>
              <a:cs typeface="Phosphate Inline" panose="02000506050000020004" pitchFamily="2" charset="77"/>
              <a:sym typeface="Aria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400" kern="0" dirty="0">
                <a:effectLst/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3.) </a:t>
            </a:r>
            <a:r>
              <a:rPr lang="en-US" sz="1400" b="1" u="sng" kern="0" dirty="0">
                <a:effectLst/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supports-</a:t>
            </a:r>
            <a:r>
              <a:rPr lang="en-US" sz="1400" kern="0" dirty="0">
                <a:effectLst/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 </a:t>
            </a:r>
            <a:r>
              <a:rPr lang="en-US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agree with or help explain</a:t>
            </a:r>
            <a:endParaRPr lang="en-US" sz="1400" dirty="0">
              <a:effectLst/>
              <a:latin typeface="Century Gothic" panose="020B0502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800" dirty="0">
              <a:effectLst/>
              <a:latin typeface="Century Gothic" panose="020B0502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400" dirty="0">
                <a:latin typeface="Century Gothic" panose="020B0502020202020204" pitchFamily="34" charset="0"/>
              </a:rPr>
              <a:t>4.) </a:t>
            </a:r>
            <a:r>
              <a:rPr lang="en-US" sz="1400" b="1" u="sng" dirty="0">
                <a:latin typeface="Century Gothic" panose="020B0502020202020204" pitchFamily="34" charset="0"/>
              </a:rPr>
              <a:t>speaker-</a:t>
            </a:r>
            <a:r>
              <a:rPr lang="en-US" sz="1400" dirty="0">
                <a:latin typeface="Century Gothic" panose="020B0502020202020204" pitchFamily="34" charset="0"/>
              </a:rPr>
              <a:t> </a:t>
            </a:r>
            <a:r>
              <a:rPr lang="en-US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voice or one that speaks in a story</a:t>
            </a:r>
            <a:endParaRPr lang="en-US" sz="1400" dirty="0">
              <a:effectLst/>
              <a:latin typeface="Century Gothic" panose="020B0502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800" dirty="0">
              <a:effectLst/>
              <a:latin typeface="Century Gothic" panose="020B0502020202020204" pitchFamily="34" charset="0"/>
            </a:endParaRPr>
          </a:p>
          <a:p>
            <a:pPr>
              <a:buClr>
                <a:srgbClr val="000000"/>
              </a:buClr>
              <a:defRPr/>
            </a:pPr>
            <a:r>
              <a:rPr lang="en-US" sz="1400" dirty="0">
                <a:latin typeface="Century Gothic" panose="020B0502020202020204" pitchFamily="34" charset="0"/>
              </a:rPr>
              <a:t>5.) </a:t>
            </a:r>
            <a:r>
              <a:rPr lang="en-US" sz="1400" b="1" u="sng" dirty="0">
                <a:latin typeface="Century Gothic" panose="020B0502020202020204" pitchFamily="34" charset="0"/>
              </a:rPr>
              <a:t>problem-</a:t>
            </a:r>
            <a:r>
              <a:rPr lang="en-US" sz="1400" dirty="0">
                <a:latin typeface="Century Gothic" panose="020B0502020202020204" pitchFamily="34" charset="0"/>
              </a:rPr>
              <a:t> </a:t>
            </a:r>
            <a:r>
              <a:rPr lang="en-US" sz="14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state of difficulty that needs to be resolved</a:t>
            </a:r>
            <a:endParaRPr lang="en-US" sz="1400" dirty="0">
              <a:effectLst/>
              <a:latin typeface="Arial Rounded MT Bold" panose="020F0704030504030204" pitchFamily="34" charset="7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78BD51-D653-6CC5-8092-741C34231548}"/>
              </a:ext>
            </a:extLst>
          </p:cNvPr>
          <p:cNvSpPr txBox="1"/>
          <p:nvPr/>
        </p:nvSpPr>
        <p:spPr>
          <a:xfrm>
            <a:off x="221894" y="7683080"/>
            <a:ext cx="190915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Marker Felt Thin" panose="02000400000000000000" pitchFamily="2" charset="77"/>
              </a:rPr>
              <a:t>YEARBOOKS ARE ON SALE </a:t>
            </a:r>
          </a:p>
          <a:p>
            <a:pPr algn="ctr"/>
            <a:r>
              <a:rPr lang="en-US" sz="1700" dirty="0">
                <a:latin typeface="Marker Felt Thin" panose="02000400000000000000" pitchFamily="2" charset="77"/>
              </a:rPr>
              <a:t>THROUGH FEB. 29</a:t>
            </a:r>
            <a:r>
              <a:rPr lang="en-US" sz="1700" baseline="30000" dirty="0">
                <a:latin typeface="Marker Felt Thin" panose="02000400000000000000" pitchFamily="2" charset="77"/>
              </a:rPr>
              <a:t>TH</a:t>
            </a:r>
            <a:r>
              <a:rPr lang="en-US" sz="1700" dirty="0">
                <a:latin typeface="Marker Felt Thin" panose="02000400000000000000" pitchFamily="2" charset="77"/>
              </a:rPr>
              <a:t>! </a:t>
            </a:r>
          </a:p>
        </p:txBody>
      </p:sp>
      <p:pic>
        <p:nvPicPr>
          <p:cNvPr id="14" name="Picture 6">
            <a:extLst>
              <a:ext uri="{FF2B5EF4-FFF2-40B4-BE49-F238E27FC236}">
                <a16:creationId xmlns:a16="http://schemas.microsoft.com/office/drawing/2014/main" id="{D6E73A9B-6316-CB4B-AC8B-884EEECE7C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896" y="7610700"/>
            <a:ext cx="2510900" cy="1031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9AED87C-3D0B-B236-30BC-56B55544F84E}"/>
              </a:ext>
            </a:extLst>
          </p:cNvPr>
          <p:cNvSpPr txBox="1"/>
          <p:nvPr/>
        </p:nvSpPr>
        <p:spPr>
          <a:xfrm>
            <a:off x="307652" y="2733942"/>
            <a:ext cx="3749666" cy="1246495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ELA: </a:t>
            </a:r>
            <a:r>
              <a:rPr kumimoji="0" lang="en-US" sz="1500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Describe Connections between historical events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PHONICS: </a:t>
            </a:r>
            <a:r>
              <a:rPr lang="en-US" sz="1500" kern="0" dirty="0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OO, OU, U</a:t>
            </a:r>
            <a:endParaRPr kumimoji="0" lang="en-US" sz="1500" i="0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MATH:</a:t>
            </a:r>
            <a:r>
              <a:rPr kumimoji="0" lang="en-US" sz="1500" b="1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Add several 2-digit numbers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LANGUAGE: </a:t>
            </a:r>
            <a:r>
              <a:rPr kumimoji="0" lang="en-US" sz="1500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Pronouns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Social Studies: 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Maps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EB26CCA-9CDE-CA5A-ABE9-3BFC55C43F5E}"/>
              </a:ext>
            </a:extLst>
          </p:cNvPr>
          <p:cNvSpPr txBox="1"/>
          <p:nvPr/>
        </p:nvSpPr>
        <p:spPr>
          <a:xfrm>
            <a:off x="4204639" y="2819159"/>
            <a:ext cx="3300324" cy="2098010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300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2/29- PARENT LITERACY NIGHT @ NSE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300" b="1" dirty="0">
                <a:latin typeface="Century Gothic" panose="020B0502020202020204" pitchFamily="34" charset="0"/>
                <a:cs typeface="Arial Hebrew Scholar Light"/>
              </a:rPr>
              <a:t>2/26- CAT IN THE HAT DAY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300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2/27- FOX IN SOCKS DAY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300" b="1" dirty="0">
                <a:latin typeface="Century Gothic" panose="020B0502020202020204" pitchFamily="34" charset="0"/>
                <a:cs typeface="Arial Hebrew Scholar Light"/>
              </a:rPr>
              <a:t>2/28- RED FISH, BLUE FISH DAY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300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2/29- GREEN EGGS &amp; HAM DAY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300" b="1" dirty="0">
                <a:latin typeface="Century Gothic" panose="020B0502020202020204" pitchFamily="34" charset="0"/>
                <a:cs typeface="Arial Hebrew Scholar Light"/>
              </a:rPr>
              <a:t>3/1- READ ACROSS AMERICA DAY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300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3</a:t>
            </a:r>
            <a:r>
              <a:rPr lang="en-US" sz="1300" b="1" dirty="0">
                <a:latin typeface="Century Gothic" panose="020B0502020202020204" pitchFamily="34" charset="0"/>
                <a:cs typeface="Arial Hebrew Scholar Light"/>
              </a:rPr>
              <a:t>/4- SPRING PICTURES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300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3/8- SUPER HERO DAY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300" b="1" dirty="0">
                <a:latin typeface="Century Gothic" panose="020B0502020202020204" pitchFamily="34" charset="0"/>
                <a:cs typeface="Arial Hebrew Scholar Light"/>
              </a:rPr>
              <a:t>3/11-3/15- SPRING BREAK</a:t>
            </a:r>
            <a:endParaRPr lang="en-US" sz="1300" b="1" kern="0" dirty="0">
              <a:solidFill>
                <a:srgbClr val="000000"/>
              </a:solidFill>
              <a:latin typeface="Century Gothic" panose="020B0502020202020204" pitchFamily="34" charset="0"/>
              <a:cs typeface="Arial Hebrew Scholar Light"/>
              <a:sym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CCE0CE6-D56F-7B53-00DD-28A3C38F07E9}"/>
              </a:ext>
            </a:extLst>
          </p:cNvPr>
          <p:cNvSpPr txBox="1"/>
          <p:nvPr/>
        </p:nvSpPr>
        <p:spPr>
          <a:xfrm>
            <a:off x="399362" y="8674493"/>
            <a:ext cx="3650126" cy="523220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Homework- Reading , Math, </a:t>
            </a:r>
            <a:r>
              <a:rPr lang="en-US" b="1">
                <a:latin typeface="Century Gothic" panose="020B0502020202020204" pitchFamily="34" charset="0"/>
              </a:rPr>
              <a:t>and Facts</a:t>
            </a:r>
            <a:endParaRPr lang="en-US" b="1" dirty="0">
              <a:latin typeface="Century Gothic" panose="020B0502020202020204" pitchFamily="34" charset="0"/>
            </a:endParaRPr>
          </a:p>
          <a:p>
            <a:pPr algn="ctr"/>
            <a:r>
              <a:rPr lang="en-US" b="1" dirty="0">
                <a:latin typeface="Century Gothic" panose="020B0502020202020204" pitchFamily="34" charset="0"/>
              </a:rPr>
              <a:t>Tests- math facts and Spelling on Friday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F5A83C-3486-89A0-63A3-2E42D5CDBCAB}"/>
              </a:ext>
            </a:extLst>
          </p:cNvPr>
          <p:cNvSpPr txBox="1"/>
          <p:nvPr/>
        </p:nvSpPr>
        <p:spPr>
          <a:xfrm>
            <a:off x="4245910" y="8728683"/>
            <a:ext cx="3127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Marker Felt Thin" panose="02000400000000000000" pitchFamily="2" charset="77"/>
              </a:rPr>
              <a:t>Spring Music Program- </a:t>
            </a:r>
          </a:p>
          <a:p>
            <a:pPr algn="ctr"/>
            <a:r>
              <a:rPr lang="en-US" sz="1800" dirty="0">
                <a:latin typeface="Marker Felt Thin" panose="02000400000000000000" pitchFamily="2" charset="77"/>
              </a:rPr>
              <a:t>Our program date is April 4</a:t>
            </a:r>
            <a:r>
              <a:rPr lang="en-US" sz="1800" baseline="30000" dirty="0">
                <a:latin typeface="Marker Felt Thin" panose="02000400000000000000" pitchFamily="2" charset="77"/>
              </a:rPr>
              <a:t>th</a:t>
            </a:r>
            <a:r>
              <a:rPr lang="en-US" sz="1800" dirty="0">
                <a:latin typeface="Marker Felt Thin" panose="02000400000000000000" pitchFamily="2" charset="77"/>
              </a:rPr>
              <a:t>!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B533E46-8560-C719-FBEE-EE44AC1AE8E4}"/>
              </a:ext>
            </a:extLst>
          </p:cNvPr>
          <p:cNvSpPr txBox="1"/>
          <p:nvPr/>
        </p:nvSpPr>
        <p:spPr>
          <a:xfrm>
            <a:off x="393708" y="4770703"/>
            <a:ext cx="11840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should</a:t>
            </a:r>
          </a:p>
          <a:p>
            <a:r>
              <a:rPr lang="en-US" sz="2000" dirty="0"/>
              <a:t>cook</a:t>
            </a:r>
          </a:p>
          <a:p>
            <a:r>
              <a:rPr lang="en-US" sz="2000" dirty="0"/>
              <a:t>pull</a:t>
            </a:r>
          </a:p>
          <a:p>
            <a:r>
              <a:rPr lang="en-US" sz="2000" dirty="0"/>
              <a:t>nook</a:t>
            </a:r>
          </a:p>
          <a:p>
            <a:r>
              <a:rPr lang="en-US" sz="2000" dirty="0"/>
              <a:t>footprint</a:t>
            </a:r>
          </a:p>
          <a:p>
            <a:r>
              <a:rPr lang="en-US" sz="2000" dirty="0"/>
              <a:t>pushing</a:t>
            </a:r>
          </a:p>
          <a:p>
            <a:r>
              <a:rPr lang="en-US" sz="2000" dirty="0"/>
              <a:t>full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71280E0-CDCB-AE4D-A6A2-0F3F19E66B27}"/>
              </a:ext>
            </a:extLst>
          </p:cNvPr>
          <p:cNvSpPr txBox="1"/>
          <p:nvPr/>
        </p:nvSpPr>
        <p:spPr>
          <a:xfrm>
            <a:off x="1517522" y="4777934"/>
            <a:ext cx="139086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bookstore</a:t>
            </a:r>
          </a:p>
          <a:p>
            <a:r>
              <a:rPr lang="en-US" sz="2000" dirty="0"/>
              <a:t>wouldn’t</a:t>
            </a:r>
          </a:p>
          <a:p>
            <a:r>
              <a:rPr lang="en-US" sz="2000" dirty="0"/>
              <a:t>hook</a:t>
            </a:r>
          </a:p>
          <a:p>
            <a:r>
              <a:rPr lang="en-US" sz="2000" dirty="0"/>
              <a:t>could</a:t>
            </a:r>
          </a:p>
          <a:p>
            <a:r>
              <a:rPr lang="en-US" sz="2000" dirty="0"/>
              <a:t>book</a:t>
            </a:r>
          </a:p>
          <a:p>
            <a:r>
              <a:rPr lang="en-US" sz="2000" dirty="0"/>
              <a:t>push</a:t>
            </a:r>
          </a:p>
          <a:p>
            <a:endParaRPr lang="en-US" sz="18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4741822-90D4-BFD6-D203-78FDB7BAA58B}"/>
              </a:ext>
            </a:extLst>
          </p:cNvPr>
          <p:cNvSpPr txBox="1"/>
          <p:nvPr/>
        </p:nvSpPr>
        <p:spPr>
          <a:xfrm>
            <a:off x="2827545" y="4770702"/>
            <a:ext cx="11840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done</a:t>
            </a:r>
          </a:p>
          <a:p>
            <a:r>
              <a:rPr lang="en-US" sz="2000" dirty="0"/>
              <a:t>stood</a:t>
            </a:r>
          </a:p>
          <a:p>
            <a:r>
              <a:rPr lang="en-US" sz="2000" dirty="0"/>
              <a:t>upon</a:t>
            </a:r>
          </a:p>
          <a:p>
            <a:r>
              <a:rPr lang="en-US" sz="2000" dirty="0"/>
              <a:t>almost</a:t>
            </a:r>
          </a:p>
          <a:p>
            <a:r>
              <a:rPr lang="en-US" sz="2000" dirty="0"/>
              <a:t>good</a:t>
            </a:r>
          </a:p>
          <a:p>
            <a:r>
              <a:rPr lang="en-US" sz="2000" dirty="0"/>
              <a:t>bushes</a:t>
            </a:r>
          </a:p>
          <a:p>
            <a:r>
              <a:rPr lang="en-US" sz="2000" dirty="0"/>
              <a:t>above</a:t>
            </a:r>
          </a:p>
        </p:txBody>
      </p:sp>
      <p:pic>
        <p:nvPicPr>
          <p:cNvPr id="1026" name="Picture 2" descr="Yearbook coloring page | Free Printable Coloring Pages">
            <a:extLst>
              <a:ext uri="{FF2B5EF4-FFF2-40B4-BE49-F238E27FC236}">
                <a16:creationId xmlns:a16="http://schemas.microsoft.com/office/drawing/2014/main" id="{197D0F3A-2378-114F-FF61-419B4C235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46601">
            <a:off x="3182343" y="7623892"/>
            <a:ext cx="860945" cy="935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E0F13B8-8694-C0AA-A0E7-600F781A8C3A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741342" y="4283413"/>
            <a:ext cx="631696" cy="99350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FBAE054-74A1-D498-6140-B5CEC65F9086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900174" y="6709619"/>
            <a:ext cx="980440" cy="105918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5186FD6-5574-6AAF-D2EA-C369A42AE167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3127700" y="2969880"/>
            <a:ext cx="883920" cy="9607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2999</TotalTime>
  <Words>217</Words>
  <Application>Microsoft Macintosh PowerPoint</Application>
  <PresentationFormat>Custom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Phosphate Inline</vt:lpstr>
      <vt:lpstr>Bernard MT Condensed</vt:lpstr>
      <vt:lpstr>Century Gothic</vt:lpstr>
      <vt:lpstr>Avenir Next Condensed</vt:lpstr>
      <vt:lpstr>Arial Rounded MT Bold</vt:lpstr>
      <vt:lpstr>Cooper Black</vt:lpstr>
      <vt:lpstr>Marker Felt Thin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Peacock, Darrah</cp:lastModifiedBy>
  <cp:revision>8</cp:revision>
  <cp:lastPrinted>2024-02-22T20:15:10Z</cp:lastPrinted>
  <dcterms:modified xsi:type="dcterms:W3CDTF">2024-02-22T20:19:31Z</dcterms:modified>
</cp:coreProperties>
</file>